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85" r:id="rId4"/>
    <p:sldId id="317" r:id="rId5"/>
    <p:sldId id="318" r:id="rId6"/>
    <p:sldId id="287" r:id="rId7"/>
    <p:sldId id="297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8" r:id="rId16"/>
    <p:sldId id="320" r:id="rId17"/>
    <p:sldId id="299" r:id="rId18"/>
    <p:sldId id="300" r:id="rId19"/>
    <p:sldId id="306" r:id="rId20"/>
    <p:sldId id="307" r:id="rId21"/>
    <p:sldId id="304" r:id="rId22"/>
    <p:sldId id="308" r:id="rId23"/>
    <p:sldId id="302" r:id="rId24"/>
    <p:sldId id="303" r:id="rId25"/>
    <p:sldId id="309" r:id="rId26"/>
    <p:sldId id="319" r:id="rId27"/>
    <p:sldId id="322" r:id="rId28"/>
    <p:sldId id="323" r:id="rId29"/>
    <p:sldId id="311" r:id="rId30"/>
    <p:sldId id="305" r:id="rId31"/>
    <p:sldId id="310" r:id="rId32"/>
    <p:sldId id="314" r:id="rId33"/>
    <p:sldId id="312" r:id="rId34"/>
    <p:sldId id="313" r:id="rId35"/>
    <p:sldId id="315" r:id="rId36"/>
    <p:sldId id="321" r:id="rId37"/>
    <p:sldId id="325" r:id="rId38"/>
    <p:sldId id="326" r:id="rId39"/>
    <p:sldId id="324" r:id="rId40"/>
    <p:sldId id="327" r:id="rId41"/>
    <p:sldId id="328" r:id="rId42"/>
    <p:sldId id="329" r:id="rId43"/>
    <p:sldId id="282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FDDF7-9D4E-4864-87D1-3DA2E087D8F1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CA588-E023-45D2-8302-B5F732F3F4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14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A904F-82E7-4EB6-8B09-2C6540960A72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60A29-72E6-4E2A-9667-B734F3875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32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06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5B2CC9-38A2-4C4A-8A20-95335A3EF0D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208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991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63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02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044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970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842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335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33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608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00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164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037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440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100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012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335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335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62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160A29-72E6-4E2A-9667-B734F38758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0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EE8C971-D0E7-48DF-B17A-4EB1CBAB650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77EDDA2-69FA-464C-8060-6D2A27903D4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8E4AFC4-BB8D-4826-88EF-FECEE9FEFFD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6A994DE-69DD-43D3-BD33-5ED7A63BFA1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78C94A3-A8AE-48F2-9D44-1585F0B0BE3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F07D3FF-E207-4F7B-B813-54D7D48237A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B2ECD-B386-4A2A-8855-97F9DCEC6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98309DE-A16F-432B-AF2B-B4857A1B6F40}" type="datetimeFigureOut">
              <a:rPr lang="en-US" smtClean="0"/>
              <a:t>11/10/2012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54D46C-E009-4FEF-8F8F-3D8F1492057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295400"/>
            <a:ext cx="7315200" cy="3124200"/>
          </a:xfrm>
        </p:spPr>
        <p:txBody>
          <a:bodyPr>
            <a:normAutofit/>
          </a:bodyPr>
          <a:lstStyle/>
          <a:p>
            <a:r>
              <a:rPr lang="en-US" b="1" dirty="0"/>
              <a:t>Mastery Learning and Elements of Game Design </a:t>
            </a:r>
            <a:r>
              <a:rPr lang="en-US" b="1" dirty="0" smtClean="0"/>
              <a:t>in Your </a:t>
            </a:r>
            <a:r>
              <a:rPr lang="en-US" b="1" dirty="0"/>
              <a:t>Math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7406640" cy="1752600"/>
          </a:xfrm>
        </p:spPr>
        <p:txBody>
          <a:bodyPr/>
          <a:lstStyle/>
          <a:p>
            <a:r>
              <a:rPr lang="en-US" dirty="0" smtClean="0"/>
              <a:t>George Woodbury</a:t>
            </a:r>
          </a:p>
          <a:p>
            <a:r>
              <a:rPr lang="en-US" dirty="0" smtClean="0"/>
              <a:t>College of the Sequoias</a:t>
            </a:r>
          </a:p>
          <a:p>
            <a:r>
              <a:rPr lang="en-US" dirty="0" smtClean="0"/>
              <a:t>Visalia,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57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4"/>
          <p:cNvSpPr>
            <a:spLocks noGrp="1" noChangeArrowheads="1"/>
          </p:cNvSpPr>
          <p:nvPr>
            <p:ph type="title"/>
          </p:nvPr>
        </p:nvSpPr>
        <p:spPr>
          <a:xfrm>
            <a:off x="11430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Results</a:t>
            </a:r>
          </a:p>
        </p:txBody>
      </p:sp>
      <p:graphicFrame>
        <p:nvGraphicFramePr>
          <p:cNvPr id="456829" name="Group 12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588592"/>
              </p:ext>
            </p:extLst>
          </p:nvPr>
        </p:nvGraphicFramePr>
        <p:xfrm>
          <a:off x="1222375" y="2362200"/>
          <a:ext cx="7693025" cy="3346451"/>
        </p:xfrm>
        <a:graphic>
          <a:graphicData uri="http://schemas.openxmlformats.org/drawingml/2006/table">
            <a:tbl>
              <a:tblPr/>
              <a:tblGrid>
                <a:gridCol w="1425575"/>
                <a:gridCol w="2244725"/>
                <a:gridCol w="2524125"/>
                <a:gridCol w="1498600"/>
              </a:tblGrid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Fall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My Class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With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Spring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My Classes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No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Fall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Campus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Wide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Pass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68.5%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49.4%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48.3%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Fail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22.2%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36.5%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33.8%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Drop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9.3%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14.1%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17.9%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Retention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90.7%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85.9%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82.1%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49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200" smtClean="0"/>
              <a:t>Comparison To Prior Semester</a:t>
            </a:r>
            <a:br>
              <a:rPr lang="en-US" sz="3200" smtClean="0"/>
            </a:br>
            <a:r>
              <a:rPr lang="en-US" sz="3200" smtClean="0"/>
              <a:t>Test Averages</a:t>
            </a:r>
          </a:p>
        </p:txBody>
      </p:sp>
      <p:graphicFrame>
        <p:nvGraphicFramePr>
          <p:cNvPr id="459839" name="Group 6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055855"/>
              </p:ext>
            </p:extLst>
          </p:nvPr>
        </p:nvGraphicFramePr>
        <p:xfrm>
          <a:off x="1219201" y="1981200"/>
          <a:ext cx="7848599" cy="4479930"/>
        </p:xfrm>
        <a:graphic>
          <a:graphicData uri="http://schemas.openxmlformats.org/drawingml/2006/table">
            <a:tbl>
              <a:tblPr/>
              <a:tblGrid>
                <a:gridCol w="1453444"/>
                <a:gridCol w="3052233"/>
                <a:gridCol w="3342922"/>
              </a:tblGrid>
              <a:tr h="896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Fall ’07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With Contract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Spring ’07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 Contract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8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8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22%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4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>
          <a:xfrm>
            <a:off x="11430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Comparison To Prior Semester</a:t>
            </a:r>
          </a:p>
        </p:txBody>
      </p:sp>
      <p:graphicFrame>
        <p:nvGraphicFramePr>
          <p:cNvPr id="417955" name="Group 16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751424"/>
              </p:ext>
            </p:extLst>
          </p:nvPr>
        </p:nvGraphicFramePr>
        <p:xfrm>
          <a:off x="1222375" y="2362200"/>
          <a:ext cx="7693025" cy="3724277"/>
        </p:xfrm>
        <a:graphic>
          <a:graphicData uri="http://schemas.openxmlformats.org/drawingml/2006/table">
            <a:tbl>
              <a:tblPr/>
              <a:tblGrid>
                <a:gridCol w="2919413"/>
                <a:gridCol w="3046412"/>
                <a:gridCol w="1727200"/>
              </a:tblGrid>
              <a:tr h="401638"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Success Rate, by Exam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Fall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With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Spring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No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1 – Transition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2 – Radicals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79%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55%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3 – Quadratic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4 – Functions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76%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5 – Exp./Logs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36%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6 – Conics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92%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957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>
          <a:xfrm>
            <a:off x="11430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Comparison To Prior Semester</a:t>
            </a:r>
          </a:p>
        </p:txBody>
      </p:sp>
      <p:graphicFrame>
        <p:nvGraphicFramePr>
          <p:cNvPr id="462888" name="Group 4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53442"/>
              </p:ext>
            </p:extLst>
          </p:nvPr>
        </p:nvGraphicFramePr>
        <p:xfrm>
          <a:off x="1222375" y="2362200"/>
          <a:ext cx="7693025" cy="3724277"/>
        </p:xfrm>
        <a:graphic>
          <a:graphicData uri="http://schemas.openxmlformats.org/drawingml/2006/table">
            <a:tbl>
              <a:tblPr/>
              <a:tblGrid>
                <a:gridCol w="2919413"/>
                <a:gridCol w="3046412"/>
                <a:gridCol w="1727200"/>
              </a:tblGrid>
              <a:tr h="4016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Percentage of A’s, by Exam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23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Fall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With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Spring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No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1 – Transition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2 – Radicals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20%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3 – Quadratic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35%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24%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4 – Functions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21%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5 – Exp./Logs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33%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6 – Conics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92%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7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>
          <a:xfrm>
            <a:off x="1143000" y="762000"/>
            <a:ext cx="79248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Comparison To Prior Semester</a:t>
            </a:r>
          </a:p>
        </p:txBody>
      </p:sp>
      <p:graphicFrame>
        <p:nvGraphicFramePr>
          <p:cNvPr id="465064" name="Group 16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847265"/>
              </p:ext>
            </p:extLst>
          </p:nvPr>
        </p:nvGraphicFramePr>
        <p:xfrm>
          <a:off x="1222375" y="2362200"/>
          <a:ext cx="7693025" cy="3724277"/>
        </p:xfrm>
        <a:graphic>
          <a:graphicData uri="http://schemas.openxmlformats.org/drawingml/2006/table">
            <a:tbl>
              <a:tblPr/>
              <a:tblGrid>
                <a:gridCol w="3595688"/>
                <a:gridCol w="2159000"/>
                <a:gridCol w="1938337"/>
              </a:tblGrid>
              <a:tr h="4016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Mean Score, by Exam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1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Fall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With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Spring 2007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No Contract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1 – Transition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83.0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77.6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2 – Radicals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79.6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67.6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3 – Quadratic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79.7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73.8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4 – Functions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81.0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71.8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5 – Exp./Logs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75.0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58.3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Test 6 – Conics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93.1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88.5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99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676400"/>
            <a:ext cx="7498080" cy="170688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Mastery Learning </a:t>
            </a:r>
            <a:br>
              <a:rPr lang="en-US" sz="4000" dirty="0" smtClean="0"/>
            </a:br>
            <a:r>
              <a:rPr lang="en-US" sz="4000" dirty="0" smtClean="0"/>
              <a:t>&amp; </a:t>
            </a:r>
            <a:br>
              <a:rPr lang="en-US" sz="4000" dirty="0" smtClean="0"/>
            </a:br>
            <a:r>
              <a:rPr lang="en-US" sz="4000" dirty="0" smtClean="0"/>
              <a:t>Elements of Game Design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5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wanted to create a grading system that was not just a translation of the standard grading scale.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4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Tests are graded pass (70% or above) or fail.</a:t>
            </a:r>
          </a:p>
          <a:p>
            <a:r>
              <a:rPr lang="en-US" dirty="0" smtClean="0"/>
              <a:t>Pass = 1 Point, Fail = 0 Points</a:t>
            </a:r>
          </a:p>
          <a:p>
            <a:r>
              <a:rPr lang="en-US" dirty="0" smtClean="0"/>
              <a:t>Homework and quizzes do not directly count towards a student’s grade, but instead can be used to “level up”.</a:t>
            </a:r>
          </a:p>
        </p:txBody>
      </p:sp>
    </p:spTree>
    <p:extLst>
      <p:ext uri="{BB962C8B-B14F-4D97-AF65-F5344CB8AC3E}">
        <p14:creationId xmlns:p14="http://schemas.microsoft.com/office/powerpoint/2010/main" val="130333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Students who have satisfactory </a:t>
            </a:r>
            <a:r>
              <a:rPr lang="en-US" dirty="0" smtClean="0"/>
              <a:t>online homework </a:t>
            </a:r>
            <a:r>
              <a:rPr lang="en-US" dirty="0"/>
              <a:t>scores (90% on each assignment) and </a:t>
            </a:r>
            <a:r>
              <a:rPr lang="en-US" dirty="0" smtClean="0"/>
              <a:t>online quiz </a:t>
            </a:r>
            <a:r>
              <a:rPr lang="en-US" dirty="0"/>
              <a:t>scores (70% on each quiz) </a:t>
            </a:r>
            <a:r>
              <a:rPr lang="en-US" dirty="0" smtClean="0"/>
              <a:t>level up and have a chance to earn </a:t>
            </a:r>
            <a:r>
              <a:rPr lang="en-US" dirty="0"/>
              <a:t>bonuses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94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 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70-79% on test: 2 points (instead of 1)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80-100% on test: 3 points (instead of 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28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cap="none" dirty="0" smtClean="0"/>
              <a:t>How I Used to Use Online Homework</a:t>
            </a:r>
            <a:endParaRPr lang="en-US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7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Mastery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Leveled up, but failed test: Students can retest the following week for 1 point</a:t>
            </a:r>
          </a:p>
        </p:txBody>
      </p:sp>
    </p:spTree>
    <p:extLst>
      <p:ext uri="{BB962C8B-B14F-4D97-AF65-F5344CB8AC3E}">
        <p14:creationId xmlns:p14="http://schemas.microsoft.com/office/powerpoint/2010/main" val="370029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 points available before final </a:t>
            </a:r>
            <a:br>
              <a:rPr lang="en-US" dirty="0" smtClean="0"/>
            </a:br>
            <a:r>
              <a:rPr lang="en-US" dirty="0" smtClean="0"/>
              <a:t>6 tests (up to 3 points each)</a:t>
            </a:r>
            <a:br>
              <a:rPr lang="en-US" dirty="0" smtClean="0"/>
            </a:br>
            <a:r>
              <a:rPr lang="en-US" dirty="0" smtClean="0"/>
              <a:t>1 test is doubled</a:t>
            </a:r>
            <a:br>
              <a:rPr lang="en-US" dirty="0" smtClean="0"/>
            </a:br>
            <a:r>
              <a:rPr lang="en-US" dirty="0" smtClean="0"/>
              <a:t>4 points for final review quiz/homework assignment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100 points from final exam</a:t>
            </a:r>
          </a:p>
        </p:txBody>
      </p:sp>
    </p:spTree>
    <p:extLst>
      <p:ext uri="{BB962C8B-B14F-4D97-AF65-F5344CB8AC3E}">
        <p14:creationId xmlns:p14="http://schemas.microsoft.com/office/powerpoint/2010/main" val="113104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A: 100 points</a:t>
            </a:r>
          </a:p>
          <a:p>
            <a:r>
              <a:rPr lang="en-US" dirty="0" smtClean="0"/>
              <a:t>B: 88 points</a:t>
            </a:r>
          </a:p>
          <a:p>
            <a:r>
              <a:rPr lang="en-US" dirty="0" smtClean="0"/>
              <a:t>C: 76 points</a:t>
            </a:r>
          </a:p>
        </p:txBody>
      </p:sp>
    </p:spTree>
    <p:extLst>
      <p:ext uri="{BB962C8B-B14F-4D97-AF65-F5344CB8AC3E}">
        <p14:creationId xmlns:p14="http://schemas.microsoft.com/office/powerpoint/2010/main" val="80590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1 drop from 47 students </a:t>
            </a:r>
            <a:br>
              <a:rPr lang="en-US" dirty="0" smtClean="0"/>
            </a:br>
            <a:r>
              <a:rPr lang="en-US" dirty="0" smtClean="0"/>
              <a:t>(98% retention)</a:t>
            </a:r>
          </a:p>
          <a:p>
            <a:r>
              <a:rPr lang="en-US" dirty="0" smtClean="0"/>
              <a:t>3 students did not take the final</a:t>
            </a:r>
          </a:p>
          <a:p>
            <a:r>
              <a:rPr lang="en-US" dirty="0" smtClean="0"/>
              <a:t>A: 15   B: 8   C: 5   D: 4   F: 14</a:t>
            </a:r>
          </a:p>
          <a:p>
            <a:r>
              <a:rPr lang="en-US" dirty="0" smtClean="0"/>
              <a:t>33% A’s, 61% 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7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Final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43 of my students took a common final exam, along with 101 students from different classes/instructors.</a:t>
            </a:r>
          </a:p>
        </p:txBody>
      </p:sp>
    </p:spTree>
    <p:extLst>
      <p:ext uri="{BB962C8B-B14F-4D97-AF65-F5344CB8AC3E}">
        <p14:creationId xmlns:p14="http://schemas.microsoft.com/office/powerpoint/2010/main" val="272083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Final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65% scored 60 or higher (control: 37%)</a:t>
            </a:r>
          </a:p>
          <a:p>
            <a:r>
              <a:rPr lang="en-US" dirty="0" smtClean="0"/>
              <a:t>35% scored 80 or higher (control 7%)</a:t>
            </a:r>
          </a:p>
          <a:p>
            <a:r>
              <a:rPr lang="en-US" dirty="0" smtClean="0"/>
              <a:t>Mean: 12.5 higher</a:t>
            </a:r>
          </a:p>
          <a:p>
            <a:r>
              <a:rPr lang="en-US" dirty="0" smtClean="0"/>
              <a:t>Median: 14 higher </a:t>
            </a:r>
            <a:br>
              <a:rPr lang="en-US" dirty="0" smtClean="0"/>
            </a:br>
            <a:r>
              <a:rPr lang="en-US" dirty="0" smtClean="0"/>
              <a:t>(Median was greater than Q3 for control)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683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Semester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Intermediate Algebra</a:t>
            </a:r>
            <a:br>
              <a:rPr lang="en-US" dirty="0" smtClean="0"/>
            </a:br>
            <a:r>
              <a:rPr lang="en-US" dirty="0" smtClean="0"/>
              <a:t>Mean score increased by 6.4 points</a:t>
            </a:r>
            <a:br>
              <a:rPr lang="en-US" dirty="0" smtClean="0"/>
            </a:br>
            <a:r>
              <a:rPr lang="en-US" dirty="0" smtClean="0"/>
              <a:t>Median score increased by 11 points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Elementary Algebra</a:t>
            </a:r>
            <a:br>
              <a:rPr lang="en-US" dirty="0" smtClean="0"/>
            </a:br>
            <a:r>
              <a:rPr lang="en-US" dirty="0" smtClean="0"/>
              <a:t>Mean: 77.2 </a:t>
            </a:r>
            <a:br>
              <a:rPr lang="en-US" dirty="0" smtClean="0"/>
            </a:br>
            <a:r>
              <a:rPr lang="en-US" dirty="0" smtClean="0"/>
              <a:t>Median: 81.5</a:t>
            </a:r>
            <a:br>
              <a:rPr lang="en-US" dirty="0" smtClean="0"/>
            </a:br>
            <a:r>
              <a:rPr lang="en-US" dirty="0" smtClean="0"/>
              <a:t>Q1: 75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27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On The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increasing the required points for A, B, &amp; C by 4 points.</a:t>
            </a:r>
          </a:p>
        </p:txBody>
      </p:sp>
    </p:spTree>
    <p:extLst>
      <p:ext uri="{BB962C8B-B14F-4D97-AF65-F5344CB8AC3E}">
        <p14:creationId xmlns:p14="http://schemas.microsoft.com/office/powerpoint/2010/main" val="74775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On The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adding a second point category to accommodate +/- grades.</a:t>
            </a:r>
          </a:p>
        </p:txBody>
      </p:sp>
    </p:spTree>
    <p:extLst>
      <p:ext uri="{BB962C8B-B14F-4D97-AF65-F5344CB8AC3E}">
        <p14:creationId xmlns:p14="http://schemas.microsoft.com/office/powerpoint/2010/main" val="157223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676400"/>
            <a:ext cx="7498080" cy="170688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Elements of Game Design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1005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Traditional Approach (Algebra)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Homework (1 assignment/section)</a:t>
            </a:r>
          </a:p>
          <a:p>
            <a:r>
              <a:rPr lang="en-US" dirty="0" smtClean="0"/>
              <a:t>Quizzes (2 quizzes/chapter)</a:t>
            </a:r>
          </a:p>
          <a:p>
            <a:r>
              <a:rPr lang="en-US" dirty="0" smtClean="0"/>
              <a:t>20-30% of total grade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Design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start with 0 points and progressively add to their total.</a:t>
            </a:r>
          </a:p>
        </p:txBody>
      </p:sp>
    </p:spTree>
    <p:extLst>
      <p:ext uri="{BB962C8B-B14F-4D97-AF65-F5344CB8AC3E}">
        <p14:creationId xmlns:p14="http://schemas.microsoft.com/office/powerpoint/2010/main" val="185633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Design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Organic learning – learning in nature is a series of failures and analyses, leading to a single success/epiphany</a:t>
            </a:r>
          </a:p>
        </p:txBody>
      </p:sp>
    </p:spTree>
    <p:extLst>
      <p:ext uri="{BB962C8B-B14F-4D97-AF65-F5344CB8AC3E}">
        <p14:creationId xmlns:p14="http://schemas.microsoft.com/office/powerpoint/2010/main" val="280237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online homework systems allow this:</a:t>
            </a:r>
            <a:endParaRPr lang="en-US" dirty="0"/>
          </a:p>
          <a:p>
            <a:r>
              <a:rPr lang="en-US" dirty="0" smtClean="0"/>
              <a:t>Try problem &amp; get it wrong</a:t>
            </a:r>
          </a:p>
          <a:p>
            <a:r>
              <a:rPr lang="en-US" dirty="0" smtClean="0"/>
              <a:t>Regroup, use learning aids, see a tutor, … </a:t>
            </a:r>
          </a:p>
          <a:p>
            <a:r>
              <a:rPr lang="en-US" dirty="0" smtClean="0"/>
              <a:t>Try it again with new approach</a:t>
            </a:r>
          </a:p>
          <a:p>
            <a:r>
              <a:rPr lang="en-US" dirty="0" smtClean="0"/>
              <a:t>Repeat until you conquer it</a:t>
            </a:r>
          </a:p>
        </p:txBody>
      </p:sp>
    </p:spTree>
    <p:extLst>
      <p:ext uri="{BB962C8B-B14F-4D97-AF65-F5344CB8AC3E}">
        <p14:creationId xmlns:p14="http://schemas.microsoft.com/office/powerpoint/2010/main" val="408544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Design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Retaking a test (mastery learning) also fits with organic learning.</a:t>
            </a:r>
          </a:p>
        </p:txBody>
      </p:sp>
    </p:spTree>
    <p:extLst>
      <p:ext uri="{BB962C8B-B14F-4D97-AF65-F5344CB8AC3E}">
        <p14:creationId xmlns:p14="http://schemas.microsoft.com/office/powerpoint/2010/main" val="34327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Design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Unexpected Rewards </a:t>
            </a:r>
          </a:p>
          <a:p>
            <a:r>
              <a:rPr lang="en-US" dirty="0" smtClean="0"/>
              <a:t>Perfect score on a test (3 points) allows you to reopen a future assignment</a:t>
            </a:r>
          </a:p>
          <a:p>
            <a:r>
              <a:rPr lang="en-US" dirty="0" smtClean="0"/>
              <a:t>Expected Rewards</a:t>
            </a:r>
          </a:p>
        </p:txBody>
      </p:sp>
    </p:spTree>
    <p:extLst>
      <p:ext uri="{BB962C8B-B14F-4D97-AF65-F5344CB8AC3E}">
        <p14:creationId xmlns:p14="http://schemas.microsoft.com/office/powerpoint/2010/main" val="416094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give my students a gold coin that they can trade in for the assignment – physical object, less abstract</a:t>
            </a:r>
          </a:p>
        </p:txBody>
      </p:sp>
    </p:spTree>
    <p:extLst>
      <p:ext uri="{BB962C8B-B14F-4D97-AF65-F5344CB8AC3E}">
        <p14:creationId xmlns:p14="http://schemas.microsoft.com/office/powerpoint/2010/main" val="40479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This Semester – Through 4 Exams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Exam: 24 leveled up, 15 did not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Leveled Up: 87/96 passed the chapter exam (91%)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Did Not Level Up: 37/59 passed the chapter exam (62%)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Retest: 5/9 passed the retest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8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student could over rely on the online learning aids or have assistance from a tutor/classmate to level 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15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grading system is so different from what students are used to that I have to constantly remind my students at the beginning of the semester.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6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“Your students are working hard because they have no idea how they are graded.”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676400"/>
            <a:ext cx="7498080" cy="1706880"/>
          </a:xfrm>
        </p:spPr>
        <p:txBody>
          <a:bodyPr>
            <a:noAutofit/>
          </a:bodyPr>
          <a:lstStyle/>
          <a:p>
            <a:r>
              <a:rPr lang="en-US" sz="4000" dirty="0" smtClean="0"/>
              <a:t>Conflict: Student vs. Instructor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0561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different.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84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fun!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are doing their homework the right way, for the right reason.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23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Email: georgew@cos.edu</a:t>
            </a:r>
          </a:p>
          <a:p>
            <a:endParaRPr lang="en-US" dirty="0" smtClean="0"/>
          </a:p>
          <a:p>
            <a:r>
              <a:rPr lang="en-US" dirty="0" smtClean="0"/>
              <a:t>Web Site: georgewoodbury.com</a:t>
            </a:r>
          </a:p>
          <a:p>
            <a:endParaRPr lang="en-US" dirty="0" smtClean="0"/>
          </a:p>
          <a:p>
            <a:r>
              <a:rPr lang="en-US" dirty="0" smtClean="0"/>
              <a:t>Blog: georgewoodbury.blogspot.com</a:t>
            </a:r>
          </a:p>
          <a:p>
            <a:endParaRPr lang="en-US" dirty="0" smtClean="0"/>
          </a:p>
          <a:p>
            <a:r>
              <a:rPr lang="en-US" dirty="0" smtClean="0"/>
              <a:t>Twitter: @</a:t>
            </a:r>
            <a:r>
              <a:rPr lang="en-US" dirty="0" err="1" smtClean="0"/>
              <a:t>georgewoodbury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8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homework is worth 30% of the course grade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Students only need to score 40/70 (57%) of the remaining points in order to pass the class.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5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676400"/>
            <a:ext cx="7498080" cy="1706880"/>
          </a:xfrm>
        </p:spPr>
        <p:txBody>
          <a:bodyPr>
            <a:noAutofit/>
          </a:bodyPr>
          <a:lstStyle/>
          <a:p>
            <a:r>
              <a:rPr lang="en-US" sz="4000" dirty="0" smtClean="0"/>
              <a:t>Approaches That Motivate Students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31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1676400"/>
            <a:ext cx="7498080" cy="1706880"/>
          </a:xfrm>
        </p:spPr>
        <p:txBody>
          <a:bodyPr>
            <a:noAutofit/>
          </a:bodyPr>
          <a:lstStyle/>
          <a:p>
            <a:r>
              <a:rPr lang="en-US" sz="4000" dirty="0" smtClean="0"/>
              <a:t>Student Contracts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7729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My First Contract With My Students </a:t>
            </a:r>
            <a:br>
              <a:rPr lang="en-US" sz="3200" dirty="0" smtClean="0"/>
            </a:br>
            <a:r>
              <a:rPr lang="en-US" sz="3200" dirty="0" smtClean="0"/>
              <a:t>(Fall 2007)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Any student who meets the following criteria will have the option of completing a final cumulative assignment instead of taking the final exam. In such a situation, the student will keep the grade that they had before the final.</a:t>
            </a:r>
          </a:p>
        </p:txBody>
      </p:sp>
    </p:spTree>
    <p:extLst>
      <p:ext uri="{BB962C8B-B14F-4D97-AF65-F5344CB8AC3E}">
        <p14:creationId xmlns:p14="http://schemas.microsoft.com/office/powerpoint/2010/main" val="62213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Criteria for Contract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Perfect scores on all online homework assignments</a:t>
            </a:r>
          </a:p>
          <a:p>
            <a:pPr eaLnBrk="1" hangingPunct="1"/>
            <a:r>
              <a:rPr lang="en-US" dirty="0" smtClean="0"/>
              <a:t>Online quiz average of at least 80%</a:t>
            </a:r>
          </a:p>
          <a:p>
            <a:pPr eaLnBrk="1" hangingPunct="1"/>
            <a:r>
              <a:rPr lang="en-US" dirty="0" smtClean="0"/>
              <a:t>No more than 2 absences</a:t>
            </a:r>
          </a:p>
          <a:p>
            <a:pPr eaLnBrk="1" hangingPunct="1"/>
            <a:r>
              <a:rPr lang="en-US" dirty="0" smtClean="0"/>
              <a:t>Exam average of at least 70%</a:t>
            </a:r>
          </a:p>
        </p:txBody>
      </p:sp>
    </p:spTree>
    <p:extLst>
      <p:ext uri="{BB962C8B-B14F-4D97-AF65-F5344CB8AC3E}">
        <p14:creationId xmlns:p14="http://schemas.microsoft.com/office/powerpoint/2010/main" val="2980854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748</TotalTime>
  <Words>1004</Words>
  <Application>Microsoft Office PowerPoint</Application>
  <PresentationFormat>On-screen Show (4:3)</PresentationFormat>
  <Paragraphs>251</Paragraphs>
  <Slides>43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Solstice</vt:lpstr>
      <vt:lpstr>Mastery Learning and Elements of Game Design in Your Math Course</vt:lpstr>
      <vt:lpstr>How I Used to Use Online Homework</vt:lpstr>
      <vt:lpstr>My Traditional Approach (Algebra)</vt:lpstr>
      <vt:lpstr>Conflict: Student vs. Instructor</vt:lpstr>
      <vt:lpstr>If homework is worth 30% of the course grade …</vt:lpstr>
      <vt:lpstr>Approaches That Motivate Students</vt:lpstr>
      <vt:lpstr>Student Contracts</vt:lpstr>
      <vt:lpstr>My First Contract With My Students  (Fall 2007)</vt:lpstr>
      <vt:lpstr>Criteria for Contract</vt:lpstr>
      <vt:lpstr>Results</vt:lpstr>
      <vt:lpstr>Comparison To Prior Semester Test Averages</vt:lpstr>
      <vt:lpstr>Comparison To Prior Semester</vt:lpstr>
      <vt:lpstr>Comparison To Prior Semester</vt:lpstr>
      <vt:lpstr>Comparison To Prior Semester</vt:lpstr>
      <vt:lpstr>Mastery Learning  &amp;  Elements of Game Design</vt:lpstr>
      <vt:lpstr>Grading System</vt:lpstr>
      <vt:lpstr>Test Grades</vt:lpstr>
      <vt:lpstr>Leveling Up</vt:lpstr>
      <vt:lpstr>Bonus Earned</vt:lpstr>
      <vt:lpstr>Mastery Learning</vt:lpstr>
      <vt:lpstr>Points Available</vt:lpstr>
      <vt:lpstr>Grades</vt:lpstr>
      <vt:lpstr>Results</vt:lpstr>
      <vt:lpstr>Common Final Results</vt:lpstr>
      <vt:lpstr>Common Final Results</vt:lpstr>
      <vt:lpstr>Semester 2</vt:lpstr>
      <vt:lpstr>Changes On The Way</vt:lpstr>
      <vt:lpstr>Changes On The Way</vt:lpstr>
      <vt:lpstr>Elements of Game Design</vt:lpstr>
      <vt:lpstr>Game Design 1</vt:lpstr>
      <vt:lpstr>Game Design 2</vt:lpstr>
      <vt:lpstr>PowerPoint Presentation</vt:lpstr>
      <vt:lpstr>Game Design 3</vt:lpstr>
      <vt:lpstr>Game Design 4</vt:lpstr>
      <vt:lpstr>PowerPoint Presentation</vt:lpstr>
      <vt:lpstr>This Semester – Through 4 Exams</vt:lpstr>
      <vt:lpstr>Potential Problems</vt:lpstr>
      <vt:lpstr>Potential Problems</vt:lpstr>
      <vt:lpstr>Why Does This Work?</vt:lpstr>
      <vt:lpstr>Why Does This Work?</vt:lpstr>
      <vt:lpstr>Why Does This Work?</vt:lpstr>
      <vt:lpstr>Why Does This Work?</vt:lpstr>
      <vt:lpstr>Contact Information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Incorporating MyMathLab into a Traditional Developmental Math Class</dc:title>
  <dc:creator>George</dc:creator>
  <cp:lastModifiedBy>George</cp:lastModifiedBy>
  <cp:revision>47</cp:revision>
  <cp:lastPrinted>2012-11-11T01:41:06Z</cp:lastPrinted>
  <dcterms:created xsi:type="dcterms:W3CDTF">2011-03-17T18:34:28Z</dcterms:created>
  <dcterms:modified xsi:type="dcterms:W3CDTF">2012-11-11T01:44:13Z</dcterms:modified>
</cp:coreProperties>
</file>